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64" r:id="rId3"/>
    <p:sldId id="257" r:id="rId4"/>
    <p:sldId id="258" r:id="rId5"/>
    <p:sldId id="259" r:id="rId6"/>
    <p:sldId id="260" r:id="rId7"/>
    <p:sldId id="263" r:id="rId8"/>
    <p:sldId id="261" r:id="rId9"/>
    <p:sldId id="262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33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700" autoAdjust="0"/>
    <p:restoredTop sz="94660"/>
  </p:normalViewPr>
  <p:slideViewPr>
    <p:cSldViewPr snapToGrid="0" snapToObjects="1">
      <p:cViewPr varScale="1">
        <p:scale>
          <a:sx n="90" d="100"/>
          <a:sy n="90" d="100"/>
        </p:scale>
        <p:origin x="130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98CEF7-5440-4AEB-A4FD-3C6A64DC7DB9}" type="datetimeFigureOut">
              <a:rPr lang="es-MX" smtClean="0"/>
              <a:t>01/12/2025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3E8322-E708-419C-9AAE-02C98CC89D7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1698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3E8322-E708-419C-9AAE-02C98CC89D70}" type="slidenum">
              <a:rPr lang="es-MX" smtClean="0"/>
              <a:t>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232982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6000">
              <a:schemeClr val="accent3">
                <a:lumMod val="40000"/>
                <a:lumOff val="60000"/>
              </a:schemeClr>
            </a:gs>
            <a:gs pos="0">
              <a:schemeClr val="accent3">
                <a:lumMod val="40000"/>
                <a:lumOff val="60000"/>
              </a:schemeClr>
            </a:gs>
            <a:gs pos="94000">
              <a:schemeClr val="accent3">
                <a:lumMod val="75000"/>
              </a:schemeClr>
            </a:gs>
            <a:gs pos="85000">
              <a:schemeClr val="accent1">
                <a:lumMod val="45000"/>
                <a:lumOff val="5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apa de México - Con y sin: color, nombres y otros elementos">
            <a:extLst>
              <a:ext uri="{FF2B5EF4-FFF2-40B4-BE49-F238E27FC236}">
                <a16:creationId xmlns:a16="http://schemas.microsoft.com/office/drawing/2014/main" id="{BF1509DE-17D5-4ACD-8E27-874CC05ABB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2889" y="0"/>
            <a:ext cx="9144000" cy="6846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1" y="1659202"/>
            <a:ext cx="8308620" cy="3527602"/>
          </a:xfrm>
        </p:spPr>
        <p:txBody>
          <a:bodyPr>
            <a:normAutofit/>
          </a:bodyPr>
          <a:lstStyle/>
          <a:p>
            <a:r>
              <a:rPr lang="es-MX" sz="4000" b="1" dirty="0">
                <a:solidFill>
                  <a:srgbClr val="002060"/>
                </a:solidFill>
                <a:latin typeface="Algerian" panose="04020705040A02060702" pitchFamily="82" charset="0"/>
              </a:rPr>
              <a:t>SECRETARIA DE ORGANIZACIÓN </a:t>
            </a:r>
            <a:br>
              <a:rPr lang="es-MX" sz="4000" b="1" dirty="0">
                <a:solidFill>
                  <a:srgbClr val="002060"/>
                </a:solidFill>
                <a:latin typeface="Algerian" panose="04020705040A02060702" pitchFamily="82" charset="0"/>
              </a:rPr>
            </a:br>
            <a:r>
              <a:rPr lang="es-MX" sz="4000" b="1" dirty="0">
                <a:solidFill>
                  <a:srgbClr val="002060"/>
                </a:solidFill>
                <a:latin typeface="Algerian" panose="04020705040A02060702" pitchFamily="82" charset="0"/>
              </a:rPr>
              <a:t>DEL COMITÉ EJECUTIVO NACIONAL         </a:t>
            </a:r>
            <a:br>
              <a:rPr lang="es-MX" b="1" dirty="0">
                <a:solidFill>
                  <a:srgbClr val="002060"/>
                </a:solidFill>
                <a:latin typeface="Algerian" panose="04020705040A02060702" pitchFamily="82" charset="0"/>
              </a:rPr>
            </a:br>
            <a:br>
              <a:rPr lang="es-MX" b="1" dirty="0">
                <a:solidFill>
                  <a:srgbClr val="002060"/>
                </a:solidFill>
                <a:latin typeface="Algerian" panose="04020705040A02060702" pitchFamily="82" charset="0"/>
              </a:rPr>
            </a:br>
            <a:br>
              <a:rPr lang="es-MX" b="1" dirty="0">
                <a:solidFill>
                  <a:srgbClr val="002060"/>
                </a:solidFill>
                <a:latin typeface="Algerian" panose="04020705040A02060702" pitchFamily="82" charset="0"/>
              </a:rPr>
            </a:br>
            <a:r>
              <a:rPr lang="es-MX" sz="5400" b="1" dirty="0">
                <a:solidFill>
                  <a:srgbClr val="002060"/>
                </a:solidFill>
                <a:latin typeface="Algerian" panose="04020705040A02060702" pitchFamily="82" charset="0"/>
              </a:rPr>
              <a:t>LINEAMIENTOS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3527541-78AA-40F3-BA6A-5EA628242E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9600" y="111869"/>
            <a:ext cx="2619021" cy="100573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801129-4330-4848-AE05-970F39C3EC4F}"/>
              </a:ext>
            </a:extLst>
          </p:cNvPr>
          <p:cNvSpPr txBox="1">
            <a:spLocks/>
          </p:cNvSpPr>
          <p:nvPr/>
        </p:nvSpPr>
        <p:spPr>
          <a:xfrm>
            <a:off x="486347" y="1549400"/>
            <a:ext cx="8229600" cy="4074886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GARANTIZAR LA CORRECTA VALIDACIÓN DE PADRONES, AFILIACIONES Y BAJAS.</a:t>
            </a:r>
          </a:p>
          <a:p>
            <a:pPr marL="0" indent="0">
              <a:buNone/>
            </a:pPr>
            <a:endParaRPr lang="es-MX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✔ MEJORAR CONTROL ADMINISTRATIVO</a:t>
            </a:r>
          </a:p>
          <a:p>
            <a:pPr marL="0" indent="0">
              <a:buNone/>
            </a:pPr>
            <a:endParaRPr lang="es-MX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📂 CUMPLIMIENTO CON REQUISITOS DE LA STPS</a:t>
            </a:r>
          </a:p>
          <a:p>
            <a:pPr marL="0" indent="0">
              <a:buNone/>
            </a:pPr>
            <a:endParaRPr lang="es-MX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🕒 ENTREGAS EN TIEMPO Y FORMA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BCA645C-CACA-4D00-9E98-2350DEE3A625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4000" dirty="0"/>
              <a:t>OBJETIVO </a:t>
            </a:r>
          </a:p>
        </p:txBody>
      </p:sp>
    </p:spTree>
    <p:extLst>
      <p:ext uri="{BB962C8B-B14F-4D97-AF65-F5344CB8AC3E}">
        <p14:creationId xmlns:p14="http://schemas.microsoft.com/office/powerpoint/2010/main" val="48924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800" y="80521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MX" dirty="0"/>
              <a:t>FECHAS PARA VALIDACIÓN DE LOS PADRONES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6906692"/>
              </p:ext>
            </p:extLst>
          </p:nvPr>
        </p:nvGraphicFramePr>
        <p:xfrm>
          <a:off x="925689" y="2375182"/>
          <a:ext cx="7303911" cy="265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63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8667">
                <a:tc>
                  <a:txBody>
                    <a:bodyPr/>
                    <a:lstStyle/>
                    <a:p>
                      <a:pPr algn="ctr"/>
                      <a:r>
                        <a:rPr dirty="0"/>
                        <a:t> CORTE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dirty="0"/>
                        <a:t> ENTREGA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sz="2400" dirty="0"/>
                        <a:t>30 ENE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2400" dirty="0"/>
                        <a:t>15 FEB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sz="2400" dirty="0"/>
                        <a:t>30 ABR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2400" dirty="0"/>
                        <a:t>15 MAY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sz="2400" dirty="0"/>
                        <a:t>31 JUL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2400" dirty="0"/>
                        <a:t>15 AGO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sz="2400" dirty="0"/>
                        <a:t>31 OCT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2400" dirty="0"/>
                        <a:t>15 NOV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8177" y="5954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MX" dirty="0"/>
              <a:t>REQUISITOS PARA EL ENVÍO DE LOS PADRONES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" y="2020710"/>
            <a:ext cx="9143999" cy="35240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700" dirty="0">
                <a:latin typeface="Arial" panose="020B0604020202020204" pitchFamily="34" charset="0"/>
                <a:cs typeface="Arial" panose="020B0604020202020204" pitchFamily="34" charset="0"/>
              </a:rPr>
              <a:t>USAR EL FORMATO OFICIAL AUTORIZADO EN EL 8° PLENO NACIONAL ORDINARIO</a:t>
            </a:r>
          </a:p>
          <a:p>
            <a:pPr algn="just"/>
            <a:r>
              <a:rPr lang="es-MX" sz="1700" dirty="0">
                <a:latin typeface="Arial" panose="020B0604020202020204" pitchFamily="34" charset="0"/>
                <a:cs typeface="Arial" panose="020B0604020202020204" pitchFamily="34" charset="0"/>
              </a:rPr>
              <a:t>     CELEBRADO EN OCTUBRE 2020,  </a:t>
            </a:r>
            <a:r>
              <a:rPr lang="es-MX" sz="1700" b="1" u="sng" dirty="0">
                <a:latin typeface="Arial" panose="020B0604020202020204" pitchFamily="34" charset="0"/>
                <a:cs typeface="Arial" panose="020B0604020202020204" pitchFamily="34" charset="0"/>
              </a:rPr>
              <a:t>NO MODIFICAR </a:t>
            </a:r>
            <a:r>
              <a:rPr lang="es-MX" sz="1700" dirty="0">
                <a:latin typeface="Arial" panose="020B0604020202020204" pitchFamily="34" charset="0"/>
                <a:cs typeface="Arial" panose="020B0604020202020204" pitchFamily="34" charset="0"/>
              </a:rPr>
              <a:t>LA ESTRUCTURA DEL FORMATO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700" dirty="0">
                <a:latin typeface="Arial" panose="020B0604020202020204" pitchFamily="34" charset="0"/>
                <a:cs typeface="Arial" panose="020B0604020202020204" pitchFamily="34" charset="0"/>
              </a:rPr>
              <a:t>UTILIZAR LA FUENTE ARIAL, TAMAÑO DIEZ, TODO EN MAYÚSCULAS Y SIN ACENTOS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700" dirty="0">
                <a:latin typeface="Arial" panose="020B0604020202020204" pitchFamily="34" charset="0"/>
                <a:cs typeface="Arial" panose="020B0604020202020204" pitchFamily="34" charset="0"/>
              </a:rPr>
              <a:t>REVISAR CADA UNO DE LOS CURP DE LOS AGREMIADOS.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700" dirty="0">
                <a:latin typeface="Arial" panose="020B0604020202020204" pitchFamily="34" charset="0"/>
                <a:cs typeface="Arial" panose="020B0604020202020204" pitchFamily="34" charset="0"/>
              </a:rPr>
              <a:t>REQUISITAR LOS DATOS DE  TODOS LOS RECUADROS QUE CONFORMAN </a:t>
            </a:r>
          </a:p>
          <a:p>
            <a:r>
              <a:rPr lang="es-MX" sz="1700" dirty="0">
                <a:latin typeface="Arial" panose="020B0604020202020204" pitchFamily="34" charset="0"/>
                <a:cs typeface="Arial" panose="020B0604020202020204" pitchFamily="34" charset="0"/>
              </a:rPr>
              <a:t>     EL FORMATO.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700" dirty="0">
                <a:latin typeface="Arial" panose="020B0604020202020204" pitchFamily="34" charset="0"/>
                <a:cs typeface="Arial" panose="020B0604020202020204" pitchFamily="34" charset="0"/>
              </a:rPr>
              <a:t>NO OLVIDAR QUE LA DIRECCIÓN Y EL CURP SON  DATOS DE SUMA IMPORTANCIA</a:t>
            </a:r>
            <a:r>
              <a:rPr lang="es-MX" dirty="0"/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FECHAS PARA ENVÍO DE BAJAS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9450293"/>
              </p:ext>
            </p:extLst>
          </p:nvPr>
        </p:nvGraphicFramePr>
        <p:xfrm>
          <a:off x="993422" y="1494649"/>
          <a:ext cx="7236178" cy="18288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80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80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2031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PERIODO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dirty="0"/>
                        <a:t> ENTREGA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3385">
                <a:tc>
                  <a:txBody>
                    <a:bodyPr/>
                    <a:lstStyle/>
                    <a:p>
                      <a:pPr algn="ctr"/>
                      <a:r>
                        <a:rPr sz="2400" dirty="0"/>
                        <a:t> ENE</a:t>
                      </a:r>
                      <a:r>
                        <a:rPr lang="es-MX" sz="2400" dirty="0"/>
                        <a:t>RO - JUNIO</a:t>
                      </a:r>
                      <a:r>
                        <a:rPr sz="24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400" dirty="0"/>
                        <a:t>30</a:t>
                      </a:r>
                      <a:r>
                        <a:rPr sz="2400" dirty="0"/>
                        <a:t> </a:t>
                      </a:r>
                      <a:r>
                        <a:rPr lang="es-MX" sz="2400" dirty="0"/>
                        <a:t>JUNIO</a:t>
                      </a:r>
                      <a:endParaRPr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3385">
                <a:tc>
                  <a:txBody>
                    <a:bodyPr/>
                    <a:lstStyle/>
                    <a:p>
                      <a:pPr algn="ctr"/>
                      <a:r>
                        <a:rPr lang="es-MX" sz="2400" dirty="0"/>
                        <a:t>JULIO - DICIEMBRE</a:t>
                      </a:r>
                      <a:r>
                        <a:rPr sz="24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2400" dirty="0"/>
                        <a:t>15 </a:t>
                      </a:r>
                      <a:r>
                        <a:rPr lang="es-MX" sz="2400" dirty="0"/>
                        <a:t>DICIEMBRE</a:t>
                      </a:r>
                      <a:endParaRPr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18949" y="3464148"/>
            <a:ext cx="9291198" cy="224676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s-MX" sz="2000" b="1" dirty="0">
                <a:latin typeface="Arial" panose="020B0604020202020204" pitchFamily="34" charset="0"/>
                <a:cs typeface="Arial" panose="020B0604020202020204" pitchFamily="34" charset="0"/>
              </a:rPr>
              <a:t>INDICACIONES IMPORTANTES</a:t>
            </a: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endParaRPr lang="es-MX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USAR EL FORMATO OFICIAL EN EXCEL QUE SE LES ENVIO POR </a:t>
            </a:r>
          </a:p>
          <a:p>
            <a:pPr algn="just"/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     CORREO ELECTRÓNICO, </a:t>
            </a:r>
            <a:r>
              <a:rPr lang="es-MX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NO ENVIAR EN PDF</a:t>
            </a: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MX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UTILIZAR LA FUENTE ARIAL, TAMAÑO DIEZ, TODO EN MAYÚSCULAS </a:t>
            </a:r>
          </a:p>
          <a:p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     Y SIN ACENTOS.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260" y="78919"/>
            <a:ext cx="8229600" cy="1143000"/>
          </a:xfrm>
        </p:spPr>
        <p:txBody>
          <a:bodyPr/>
          <a:lstStyle/>
          <a:p>
            <a:r>
              <a:rPr lang="es-MX" dirty="0"/>
              <a:t>REQUISITOS PARA AFILIACIONES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" y="996846"/>
            <a:ext cx="9144000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dirty="0"/>
          </a:p>
          <a:p>
            <a:pPr algn="just"/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1.- UTILIZAR FORMATO OFICIAL PUBLICADO EN EL 8° PLENO NACIONAL     ORDINARIO,  EN OCTUBRE DEL 2020, LLENAR EN 3 TANTOS CON FIRMAS  AUTÓGRAFAS. NO MODIFICAR EL FORMATO.</a:t>
            </a:r>
          </a:p>
          <a:p>
            <a:pPr algn="just"/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 2.- ANEXAR LOS SIGUIENTES  DOCUMENTOS: IDENTIFICACIÓN INE, CURP</a:t>
            </a:r>
          </a:p>
          <a:p>
            <a:pPr algn="just"/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 OBLIGATORIO, TALÓN DE PAGO Y  MANIFESTACIÓN  DE </a:t>
            </a:r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 PERTENECER  </a:t>
            </a:r>
          </a:p>
          <a:p>
            <a:pPr algn="just"/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 A OTRO SINDICATO O MANIFESTACIÓN DE NO QUERER PERTENECER MAS  </a:t>
            </a:r>
          </a:p>
          <a:p>
            <a:pPr algn="just"/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 AL SINDICATO …… (CON FIRMA AUTÓGRAFA).</a:t>
            </a:r>
          </a:p>
          <a:p>
            <a:pPr algn="ctr"/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3.- TODA AFILIACIÓN DEBE DE INGRESAR POR MEDIO DE OFICIO FIRMADO POR EL SECRETARIO GENERAL DE LA SECCIÓN </a:t>
            </a:r>
          </a:p>
          <a:p>
            <a:pPr algn="just"/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4.- PARA PERSONAL TEMPORAL: USAR EL FORMATO CORRESPONDIENTE A LA</a:t>
            </a:r>
          </a:p>
          <a:p>
            <a:pPr algn="just"/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MANIFESTACIÓN DE SER PERSONAL TEMPORAL, Y CON FIRMA  AUTÓGRAFA.</a:t>
            </a:r>
          </a:p>
          <a:p>
            <a:pPr algn="just"/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5.-TODAS LAS FIRMAS DEBEN DE IR CON TINTA AZUL.</a:t>
            </a:r>
          </a:p>
          <a:p>
            <a:pPr algn="just"/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6.- LOS LINEAMIENTOS Y FORMATOS LOS PODRAN BAJAR DE LA PAGINA WEB.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445" y="304279"/>
            <a:ext cx="8229600" cy="756166"/>
          </a:xfrm>
        </p:spPr>
        <p:txBody>
          <a:bodyPr>
            <a:noAutofit/>
          </a:bodyPr>
          <a:lstStyle/>
          <a:p>
            <a:r>
              <a:rPr lang="es-MX" dirty="0"/>
              <a:t>ERRORES  FRECUENTES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" y="939341"/>
            <a:ext cx="9144000" cy="55707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LA FIRMA EN EL FORMATO DE AFILIACIÓN Y LA CARTA DE MANIFIESTO  NO COINCIDE </a:t>
            </a:r>
          </a:p>
          <a:p>
            <a:pPr algn="just"/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     CON LA IDENTIFICACIÓN OFICIAL DEL INE.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ENVÍAN TALONES  DE PAGO DESACTUALIZADOS, (DE PREFERENCIA ENVIAR EL ULTIMO)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NO SE SUPERVISA QUE TODOS LOS RECUADROS DEL FORMATO DE AFILIACIÓN ESTÉN </a:t>
            </a:r>
          </a:p>
          <a:p>
            <a:pPr algn="just"/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     DEBIDAMENTE CORRECTOS.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SE IDENTIFICÓ QUE EN EL PROCESO DE ENVÍO DE OFICIOS DE MANIFIESTO NO SE </a:t>
            </a:r>
          </a:p>
          <a:p>
            <a:pPr algn="just"/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     SUPERVISA, LO QUE OCASIONA QUE SE ENVÍE EL OFICIO O </a:t>
            </a:r>
          </a:p>
          <a:p>
            <a:pPr algn="just"/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     MANIFIESTO EQUIVOCADO.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NO ES NECESARIO ENVIAR LA CREDENCIAL DEL TRABAJADOR, NI COMPROBANTE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DE DOMICILIO.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LAS FECHAS DEL FORMATO DE AFILIACIÓN Y EL OFICIO DE MANIFIESTO NO</a:t>
            </a:r>
          </a:p>
          <a:p>
            <a:pPr algn="just"/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     COINCIDEN.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NO TODAS LAS FIRMAS SON AUTÓGRAFAS, EN ALGUNOS CASOS MANDAN COPIA.</a:t>
            </a:r>
          </a:p>
          <a:p>
            <a:pPr algn="just"/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65984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62536"/>
            <a:ext cx="8229600" cy="900720"/>
          </a:xfrm>
        </p:spPr>
        <p:txBody>
          <a:bodyPr>
            <a:normAutofit fontScale="90000"/>
          </a:bodyPr>
          <a:lstStyle/>
          <a:p>
            <a:br>
              <a:rPr lang="es-MX" sz="2800" dirty="0"/>
            </a:br>
            <a:r>
              <a:rPr lang="es-MX" sz="2800" dirty="0"/>
              <a:t>SECRETARIOS DE ORGANIZACIÓN </a:t>
            </a:r>
            <a:br>
              <a:rPr lang="es-MX" sz="2800" dirty="0"/>
            </a:br>
            <a:r>
              <a:rPr lang="es-MX" sz="2800" dirty="0"/>
              <a:t>¿A DONDE DEBES ENVIAR TU PADRON?</a:t>
            </a:r>
            <a:br>
              <a:rPr lang="es-MX" sz="2800" dirty="0"/>
            </a:br>
            <a:r>
              <a:rPr lang="es-MX" sz="2800" dirty="0"/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199" y="1293455"/>
            <a:ext cx="6916057" cy="57246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SEGÚN TU ZONA:</a:t>
            </a:r>
          </a:p>
          <a:p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CDMX (Patricia Labra Arellano)</a:t>
            </a:r>
          </a:p>
          <a:p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Secciones: 1, 9, 21, 26, 30, 33, 34, 39, 41, 43–49</a:t>
            </a:r>
          </a:p>
          <a:p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📧 </a:t>
            </a:r>
            <a:r>
              <a:rPr lang="es-MX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organización.sitissste@gmail.com</a:t>
            </a:r>
          </a:p>
          <a:p>
            <a:endParaRPr dirty="0"/>
          </a:p>
          <a:p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Zona Centro</a:t>
            </a: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sz="2000" u="sng" dirty="0" err="1">
                <a:latin typeface="Arial" panose="020B0604020202020204" pitchFamily="34" charset="0"/>
                <a:cs typeface="Arial" panose="020B0604020202020204" pitchFamily="34" charset="0"/>
              </a:rPr>
              <a:t>Lic</a:t>
            </a:r>
            <a:r>
              <a:rPr sz="2000" u="sng" dirty="0">
                <a:latin typeface="Arial" panose="020B0604020202020204" pitchFamily="34" charset="0"/>
                <a:cs typeface="Arial" panose="020B0604020202020204" pitchFamily="34" charset="0"/>
              </a:rPr>
              <a:t>. Vicente Rodríguez Estrada</a:t>
            </a:r>
          </a:p>
          <a:p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Secciones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: 2, 3, 4, 10, 11, 14, 16, 20, 22, 28, 29</a:t>
            </a:r>
          </a:p>
          <a:p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📧 </a:t>
            </a:r>
            <a:r>
              <a:rPr sz="2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organizacioncen2329@gmail.com</a:t>
            </a:r>
          </a:p>
          <a:p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Zona Sur</a:t>
            </a: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u="sng" dirty="0">
                <a:latin typeface="Arial" panose="020B0604020202020204" pitchFamily="34" charset="0"/>
                <a:cs typeface="Arial" panose="020B0604020202020204" pitchFamily="34" charset="0"/>
              </a:rPr>
              <a:t>Guillermo Cisneros Pérez</a:t>
            </a:r>
          </a:p>
          <a:p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Secciones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: 6, 7, 8, 13, 15, 18, 23, 25, 40</a:t>
            </a:r>
          </a:p>
          <a:p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📧 </a:t>
            </a:r>
            <a:r>
              <a:rPr sz="2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srio_organizacion_sur_cen@yahoo.com</a:t>
            </a:r>
          </a:p>
          <a:p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Zona Norte </a:t>
            </a:r>
            <a:r>
              <a:rPr sz="2000" u="sng" dirty="0">
                <a:latin typeface="Arial" panose="020B0604020202020204" pitchFamily="34" charset="0"/>
                <a:cs typeface="Arial" panose="020B0604020202020204" pitchFamily="34" charset="0"/>
              </a:rPr>
              <a:t>José Guadalupe </a:t>
            </a:r>
            <a:r>
              <a:rPr sz="2000" u="sng" dirty="0" err="1">
                <a:latin typeface="Arial" panose="020B0604020202020204" pitchFamily="34" charset="0"/>
                <a:cs typeface="Arial" panose="020B0604020202020204" pitchFamily="34" charset="0"/>
              </a:rPr>
              <a:t>Sigfrido</a:t>
            </a:r>
            <a:r>
              <a:rPr sz="2000" u="sng" dirty="0">
                <a:latin typeface="Arial" panose="020B0604020202020204" pitchFamily="34" charset="0"/>
                <a:cs typeface="Arial" panose="020B0604020202020204" pitchFamily="34" charset="0"/>
              </a:rPr>
              <a:t> Ramírez Lara</a:t>
            </a:r>
          </a:p>
          <a:p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Secciones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: 12, 17, 19, 24, 27, 32, 35, 36, 37, 38, 42</a:t>
            </a:r>
          </a:p>
          <a:p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📧 </a:t>
            </a:r>
            <a:r>
              <a:rPr sz="2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organizacion.zona.norte.sitissste@gmail.com</a:t>
            </a:r>
          </a:p>
          <a:p>
            <a:endParaRPr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66EAF888-CBB7-418F-B925-4BC26610D02A}"/>
              </a:ext>
            </a:extLst>
          </p:cNvPr>
          <p:cNvSpPr/>
          <p:nvPr/>
        </p:nvSpPr>
        <p:spPr>
          <a:xfrm>
            <a:off x="316089" y="166249"/>
            <a:ext cx="8658578" cy="74437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MX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1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T E N T A M E N T E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1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Secretarios de Organización del C.E.N.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s-MX" sz="1900" b="1" u="sng" dirty="0"/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1900" b="1" u="sng" dirty="0"/>
              <a:t>Patricia Labra Arellano</a:t>
            </a:r>
            <a:r>
              <a:rPr lang="es-MX" sz="1900" b="1" dirty="0"/>
              <a:t>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1900" b="1" dirty="0"/>
              <a:t>Ciudad de México.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s-MX" sz="1900" b="1" u="sng" dirty="0"/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1900" b="1" u="sng" dirty="0"/>
              <a:t>Vicente Rodríguez Estrada</a:t>
            </a:r>
            <a:r>
              <a:rPr lang="es-MX" sz="1900" b="1" dirty="0"/>
              <a:t>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1900" b="1" dirty="0"/>
              <a:t>Zona Centro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s-MX" sz="1900" b="1" u="sng" dirty="0"/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1900" b="1" u="sng" dirty="0"/>
              <a:t>José Guadalupe Sigfrido Ramírez Lara</a:t>
            </a:r>
            <a:r>
              <a:rPr lang="es-MX" sz="1900" b="1" dirty="0"/>
              <a:t>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1900" b="1" dirty="0"/>
              <a:t>Zona Norte.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s-MX" sz="1900" b="1" u="sng" dirty="0"/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1900" b="1" u="sng" dirty="0"/>
              <a:t>Guillermo Cisneros Pérez.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1900" b="1" u="sng" dirty="0"/>
              <a:t>Zona Sur</a:t>
            </a:r>
            <a:endParaRPr lang="es-MX" sz="1900" b="1" dirty="0"/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s-MX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s-MX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s-MX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720</TotalTime>
  <Words>677</Words>
  <Application>Microsoft Office PowerPoint</Application>
  <PresentationFormat>Presentación en pantalla (4:3)</PresentationFormat>
  <Paragraphs>120</Paragraphs>
  <Slides>9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Algerian</vt:lpstr>
      <vt:lpstr>Arial</vt:lpstr>
      <vt:lpstr>Calibri</vt:lpstr>
      <vt:lpstr>Office Theme</vt:lpstr>
      <vt:lpstr>SECRETARIA DE ORGANIZACIÓN  DEL COMITÉ EJECUTIVO NACIONAL            LINEAMIENTOS </vt:lpstr>
      <vt:lpstr>Presentación de PowerPoint</vt:lpstr>
      <vt:lpstr>FECHAS PARA VALIDACIÓN DE LOS PADRONES</vt:lpstr>
      <vt:lpstr>REQUISITOS PARA EL ENVÍO DE LOS PADRONES</vt:lpstr>
      <vt:lpstr>FECHAS PARA ENVÍO DE BAJAS</vt:lpstr>
      <vt:lpstr>REQUISITOS PARA AFILIACIONES</vt:lpstr>
      <vt:lpstr>ERRORES  FRECUENTES</vt:lpstr>
      <vt:lpstr> SECRETARIOS DE ORGANIZACIÓN  ¿A DONDE DEBES ENVIAR TU PADRON?  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Validación de Padrones,           Bajas y Afiliaciones 2024 – 2025</dc:title>
  <dc:subject/>
  <dc:creator>PC</dc:creator>
  <cp:keywords/>
  <dc:description>generated using python-pptx</dc:description>
  <cp:lastModifiedBy>PC</cp:lastModifiedBy>
  <cp:revision>61</cp:revision>
  <dcterms:created xsi:type="dcterms:W3CDTF">2013-01-27T09:14:16Z</dcterms:created>
  <dcterms:modified xsi:type="dcterms:W3CDTF">2025-12-01T20:17:44Z</dcterms:modified>
  <cp:category/>
</cp:coreProperties>
</file>